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4" r:id="rId5"/>
    <p:sldId id="281" r:id="rId6"/>
    <p:sldId id="275" r:id="rId7"/>
    <p:sldId id="285" r:id="rId8"/>
    <p:sldId id="283" r:id="rId9"/>
    <p:sldId id="286" r:id="rId10"/>
    <p:sldId id="287" r:id="rId11"/>
    <p:sldId id="289" r:id="rId12"/>
    <p:sldId id="288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C9"/>
    <a:srgbClr val="82B800"/>
    <a:srgbClr val="0035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4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řížová Kateřina" userId="24688dd6-37d3-4d03-910a-fc32d962165e" providerId="ADAL" clId="{12B62697-3BAA-4461-BCC3-0E6C3BE3EAD4}"/>
    <pc:docChg chg="custSel modSld">
      <pc:chgData name="Křížová Kateřina" userId="24688dd6-37d3-4d03-910a-fc32d962165e" providerId="ADAL" clId="{12B62697-3BAA-4461-BCC3-0E6C3BE3EAD4}" dt="2023-07-14T08:56:30.685" v="113" actId="20577"/>
      <pc:docMkLst>
        <pc:docMk/>
      </pc:docMkLst>
      <pc:sldChg chg="modSp mod">
        <pc:chgData name="Křížová Kateřina" userId="24688dd6-37d3-4d03-910a-fc32d962165e" providerId="ADAL" clId="{12B62697-3BAA-4461-BCC3-0E6C3BE3EAD4}" dt="2023-07-14T08:53:26.722" v="26" actId="20577"/>
        <pc:sldMkLst>
          <pc:docMk/>
          <pc:sldMk cId="1644017714" sldId="281"/>
        </pc:sldMkLst>
        <pc:spChg chg="mod">
          <ac:chgData name="Křížová Kateřina" userId="24688dd6-37d3-4d03-910a-fc32d962165e" providerId="ADAL" clId="{12B62697-3BAA-4461-BCC3-0E6C3BE3EAD4}" dt="2023-07-14T08:53:26.722" v="26" actId="20577"/>
          <ac:spMkLst>
            <pc:docMk/>
            <pc:sldMk cId="1644017714" sldId="281"/>
            <ac:spMk id="4" creationId="{6AC166BA-BAFF-4564-A859-9D059A7122B8}"/>
          </ac:spMkLst>
        </pc:spChg>
      </pc:sldChg>
      <pc:sldChg chg="modSp mod">
        <pc:chgData name="Křížová Kateřina" userId="24688dd6-37d3-4d03-910a-fc32d962165e" providerId="ADAL" clId="{12B62697-3BAA-4461-BCC3-0E6C3BE3EAD4}" dt="2023-07-14T08:56:03.138" v="112" actId="20577"/>
        <pc:sldMkLst>
          <pc:docMk/>
          <pc:sldMk cId="3213324124" sldId="283"/>
        </pc:sldMkLst>
        <pc:spChg chg="mod">
          <ac:chgData name="Křížová Kateřina" userId="24688dd6-37d3-4d03-910a-fc32d962165e" providerId="ADAL" clId="{12B62697-3BAA-4461-BCC3-0E6C3BE3EAD4}" dt="2023-07-14T08:56:03.138" v="112" actId="20577"/>
          <ac:spMkLst>
            <pc:docMk/>
            <pc:sldMk cId="3213324124" sldId="283"/>
            <ac:spMk id="4" creationId="{6AC166BA-BAFF-4564-A859-9D059A7122B8}"/>
          </ac:spMkLst>
        </pc:spChg>
      </pc:sldChg>
      <pc:sldChg chg="modSp mod">
        <pc:chgData name="Křížová Kateřina" userId="24688dd6-37d3-4d03-910a-fc32d962165e" providerId="ADAL" clId="{12B62697-3BAA-4461-BCC3-0E6C3BE3EAD4}" dt="2023-07-14T08:56:30.685" v="113" actId="20577"/>
        <pc:sldMkLst>
          <pc:docMk/>
          <pc:sldMk cId="3076331590" sldId="286"/>
        </pc:sldMkLst>
        <pc:spChg chg="mod">
          <ac:chgData name="Křížová Kateřina" userId="24688dd6-37d3-4d03-910a-fc32d962165e" providerId="ADAL" clId="{12B62697-3BAA-4461-BCC3-0E6C3BE3EAD4}" dt="2023-07-14T08:56:30.685" v="113" actId="20577"/>
          <ac:spMkLst>
            <pc:docMk/>
            <pc:sldMk cId="3076331590" sldId="286"/>
            <ac:spMk id="3" creationId="{08DEE962-E300-4E19-8D8A-BEA0D461433B}"/>
          </ac:spMkLst>
        </pc:spChg>
      </pc:sldChg>
    </pc:docChg>
  </pc:docChgLst>
  <pc:docChgLst>
    <pc:chgData name="Táčner Radek" userId="3c83ce24-ad8e-4f0c-9d70-08cd2441ca04" providerId="ADAL" clId="{3F6BC263-689A-43D9-8B02-B82487B5CCF3}"/>
    <pc:docChg chg="custSel addSld modSld">
      <pc:chgData name="Táčner Radek" userId="3c83ce24-ad8e-4f0c-9d70-08cd2441ca04" providerId="ADAL" clId="{3F6BC263-689A-43D9-8B02-B82487B5CCF3}" dt="2023-01-23T12:54:37.427" v="175" actId="14100"/>
      <pc:docMkLst>
        <pc:docMk/>
      </pc:docMkLst>
      <pc:sldChg chg="modSp mod">
        <pc:chgData name="Táčner Radek" userId="3c83ce24-ad8e-4f0c-9d70-08cd2441ca04" providerId="ADAL" clId="{3F6BC263-689A-43D9-8B02-B82487B5CCF3}" dt="2023-01-23T09:57:32.309" v="0" actId="6549"/>
        <pc:sldMkLst>
          <pc:docMk/>
          <pc:sldMk cId="1644017714" sldId="281"/>
        </pc:sldMkLst>
        <pc:spChg chg="mod">
          <ac:chgData name="Táčner Radek" userId="3c83ce24-ad8e-4f0c-9d70-08cd2441ca04" providerId="ADAL" clId="{3F6BC263-689A-43D9-8B02-B82487B5CCF3}" dt="2023-01-23T09:57:32.309" v="0" actId="6549"/>
          <ac:spMkLst>
            <pc:docMk/>
            <pc:sldMk cId="1644017714" sldId="281"/>
            <ac:spMk id="4" creationId="{6AC166BA-BAFF-4564-A859-9D059A7122B8}"/>
          </ac:spMkLst>
        </pc:spChg>
      </pc:sldChg>
      <pc:sldChg chg="modSp mod">
        <pc:chgData name="Táčner Radek" userId="3c83ce24-ad8e-4f0c-9d70-08cd2441ca04" providerId="ADAL" clId="{3F6BC263-689A-43D9-8B02-B82487B5CCF3}" dt="2023-01-23T09:59:32.163" v="16" actId="20577"/>
        <pc:sldMkLst>
          <pc:docMk/>
          <pc:sldMk cId="3213324124" sldId="283"/>
        </pc:sldMkLst>
        <pc:spChg chg="mod">
          <ac:chgData name="Táčner Radek" userId="3c83ce24-ad8e-4f0c-9d70-08cd2441ca04" providerId="ADAL" clId="{3F6BC263-689A-43D9-8B02-B82487B5CCF3}" dt="2023-01-23T09:59:32.163" v="16" actId="20577"/>
          <ac:spMkLst>
            <pc:docMk/>
            <pc:sldMk cId="3213324124" sldId="283"/>
            <ac:spMk id="4" creationId="{6AC166BA-BAFF-4564-A859-9D059A7122B8}"/>
          </ac:spMkLst>
        </pc:spChg>
      </pc:sldChg>
      <pc:sldChg chg="modSp mod">
        <pc:chgData name="Táčner Radek" userId="3c83ce24-ad8e-4f0c-9d70-08cd2441ca04" providerId="ADAL" clId="{3F6BC263-689A-43D9-8B02-B82487B5CCF3}" dt="2023-01-23T10:01:55.267" v="131" actId="20577"/>
        <pc:sldMkLst>
          <pc:docMk/>
          <pc:sldMk cId="3076331590" sldId="286"/>
        </pc:sldMkLst>
        <pc:spChg chg="mod">
          <ac:chgData name="Táčner Radek" userId="3c83ce24-ad8e-4f0c-9d70-08cd2441ca04" providerId="ADAL" clId="{3F6BC263-689A-43D9-8B02-B82487B5CCF3}" dt="2023-01-23T10:01:55.267" v="131" actId="20577"/>
          <ac:spMkLst>
            <pc:docMk/>
            <pc:sldMk cId="3076331590" sldId="286"/>
            <ac:spMk id="3" creationId="{08DEE962-E300-4E19-8D8A-BEA0D461433B}"/>
          </ac:spMkLst>
        </pc:spChg>
      </pc:sldChg>
      <pc:sldChg chg="modSp new mod">
        <pc:chgData name="Táčner Radek" userId="3c83ce24-ad8e-4f0c-9d70-08cd2441ca04" providerId="ADAL" clId="{3F6BC263-689A-43D9-8B02-B82487B5CCF3}" dt="2023-01-23T12:54:37.427" v="175" actId="14100"/>
        <pc:sldMkLst>
          <pc:docMk/>
          <pc:sldMk cId="2417527517" sldId="289"/>
        </pc:sldMkLst>
        <pc:spChg chg="mod">
          <ac:chgData name="Táčner Radek" userId="3c83ce24-ad8e-4f0c-9d70-08cd2441ca04" providerId="ADAL" clId="{3F6BC263-689A-43D9-8B02-B82487B5CCF3}" dt="2023-01-23T12:53:09.231" v="150" actId="20577"/>
          <ac:spMkLst>
            <pc:docMk/>
            <pc:sldMk cId="2417527517" sldId="289"/>
            <ac:spMk id="2" creationId="{7EDCF05A-4F97-9F70-563A-76AD73958645}"/>
          </ac:spMkLst>
        </pc:spChg>
        <pc:spChg chg="mod">
          <ac:chgData name="Táčner Radek" userId="3c83ce24-ad8e-4f0c-9d70-08cd2441ca04" providerId="ADAL" clId="{3F6BC263-689A-43D9-8B02-B82487B5CCF3}" dt="2023-01-23T12:54:37.427" v="175" actId="14100"/>
          <ac:spMkLst>
            <pc:docMk/>
            <pc:sldMk cId="2417527517" sldId="289"/>
            <ac:spMk id="3" creationId="{F1D05815-EEAF-F38C-79CD-75C984EABC9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3C9FDB-AEBE-4537-B886-26A6D7868D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7D8CC20-8F09-4DB9-A740-8A02F94D0E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B09F05D-B534-49CD-AD92-01F800396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85B7A-789E-42D7-ACD6-A99F1D67C84C}" type="datetimeFigureOut">
              <a:rPr lang="cs-CZ" smtClean="0"/>
              <a:t>14.07.2023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983935D-AFA8-4408-AD3A-486CB7BB8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BDBE1E9-755A-4C73-929A-8B221F9A8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AA37-8674-4A9A-A197-E51421661A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1677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4A995D-F8A7-483B-8242-1DB792C17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C864C5D-DA6B-4FB7-8A09-CA11DBDB91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22087EB-725C-4EC5-A99F-0EFDB44AC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85B7A-789E-42D7-ACD6-A99F1D67C84C}" type="datetimeFigureOut">
              <a:rPr lang="cs-CZ" smtClean="0"/>
              <a:t>14.07.2023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8BD611A-EEF7-4797-9002-49F1E46A3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2C63C5C-7A26-4993-A0D7-8BBBCCF03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AA37-8674-4A9A-A197-E51421661A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9472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2DABC33-678A-4CFC-8E4F-5B270A5BA8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DAC6AA2-DF78-493E-820B-EF5EE1151B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3D81D59-8F88-4842-A31D-B6F5E9BB8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85B7A-789E-42D7-ACD6-A99F1D67C84C}" type="datetimeFigureOut">
              <a:rPr lang="cs-CZ" smtClean="0"/>
              <a:t>14.07.2023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2EAE179-F78C-4E30-BD89-796FAE69D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8B58E31-90EE-4E98-9F92-6ACB0FCF1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AA37-8674-4A9A-A197-E51421661A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4157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raf">
    <p:bg>
      <p:bgPr>
        <a:solidFill>
          <a:srgbClr val="F5FA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indoor, dark&#10;&#10;Description automatically generated">
            <a:extLst>
              <a:ext uri="{FF2B5EF4-FFF2-40B4-BE49-F238E27FC236}">
                <a16:creationId xmlns:a16="http://schemas.microsoft.com/office/drawing/2014/main" id="{BE85FB4E-81D8-7A48-9B65-6E320EDE2FE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" y="4188705"/>
            <a:ext cx="4734075" cy="267786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628BDF4A-A99E-5E4D-8F4E-1CFEB981AB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684" y="557162"/>
            <a:ext cx="11092632" cy="66558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4200" b="1" i="0">
                <a:solidFill>
                  <a:srgbClr val="00B0F0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cs-CZ" noProof="0" dirty="0"/>
              <a:t>UKÁZKA GRAFU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7C5FD3F6-E158-D54D-86D4-0B893FD7A9DD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2470485" y="1379620"/>
            <a:ext cx="9171832" cy="4644191"/>
          </a:xfrm>
        </p:spPr>
        <p:txBody>
          <a:bodyPr lIns="576000" tIns="900000"/>
          <a:lstStyle>
            <a:lvl1pPr marL="0" indent="0">
              <a:buNone/>
              <a:defRPr/>
            </a:lvl1pPr>
          </a:lstStyle>
          <a:p>
            <a:r>
              <a:rPr lang="cs-CZ"/>
              <a:t>Kliknutím na ikonu přidáte graf.</a:t>
            </a:r>
          </a:p>
        </p:txBody>
      </p:sp>
      <p:pic>
        <p:nvPicPr>
          <p:cNvPr id="17" name="Google Shape;79;p16">
            <a:extLst>
              <a:ext uri="{FF2B5EF4-FFF2-40B4-BE49-F238E27FC236}">
                <a16:creationId xmlns:a16="http://schemas.microsoft.com/office/drawing/2014/main" id="{2BB54589-B374-4DD7-BD8D-D185F439DEA1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456353" y="6159181"/>
            <a:ext cx="438867" cy="452895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Slide Number Placeholder 6">
            <a:extLst>
              <a:ext uri="{FF2B5EF4-FFF2-40B4-BE49-F238E27FC236}">
                <a16:creationId xmlns:a16="http://schemas.microsoft.com/office/drawing/2014/main" id="{D9875E4A-84D6-4466-B8B6-7E28E768C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08227" y="6183245"/>
            <a:ext cx="524799" cy="380991"/>
          </a:xfrm>
        </p:spPr>
        <p:txBody>
          <a:bodyPr/>
          <a:lstStyle>
            <a:lvl1pPr algn="ctr">
              <a:defRPr sz="14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F231C6D-E3EC-7C45-9C1C-0A4D8B48C9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01441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 Leon 3">
    <p:bg>
      <p:bgPr>
        <a:solidFill>
          <a:srgbClr val="F5FA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indoor, dark&#10;&#10;Description automatically generated">
            <a:extLst>
              <a:ext uri="{FF2B5EF4-FFF2-40B4-BE49-F238E27FC236}">
                <a16:creationId xmlns:a16="http://schemas.microsoft.com/office/drawing/2014/main" id="{3CAFD18C-613A-514C-B16B-F48F5CCA1EF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76146" y="3542849"/>
            <a:ext cx="4515853" cy="3315150"/>
          </a:xfrm>
          <a:prstGeom prst="rect">
            <a:avLst/>
          </a:prstGeom>
        </p:spPr>
      </p:pic>
      <p:pic>
        <p:nvPicPr>
          <p:cNvPr id="15" name="Picture 14" descr="A close-up of a plant&#10;&#10;Description automatically generated with medium confidence">
            <a:extLst>
              <a:ext uri="{FF2B5EF4-FFF2-40B4-BE49-F238E27FC236}">
                <a16:creationId xmlns:a16="http://schemas.microsoft.com/office/drawing/2014/main" id="{FA331F91-643D-8240-B714-C68E3613AD0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811054" y="1292188"/>
            <a:ext cx="1550013" cy="212232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628BDF4A-A99E-5E4D-8F4E-1CFEB981AB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683" y="535897"/>
            <a:ext cx="11151371" cy="812722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4200" b="1" i="0">
                <a:solidFill>
                  <a:srgbClr val="00B0F0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cs-CZ" noProof="0" dirty="0"/>
              <a:t>NADPIS TOHOTO SLIDU</a:t>
            </a:r>
          </a:p>
        </p:txBody>
      </p:sp>
      <p:pic>
        <p:nvPicPr>
          <p:cNvPr id="16" name="Google Shape;79;p16">
            <a:extLst>
              <a:ext uri="{FF2B5EF4-FFF2-40B4-BE49-F238E27FC236}">
                <a16:creationId xmlns:a16="http://schemas.microsoft.com/office/drawing/2014/main" id="{76AE12BD-6245-42BB-9EB9-D34278C1A2DA}"/>
              </a:ext>
            </a:extLst>
          </p:cNvPr>
          <p:cNvPicPr preferRelativeResize="0"/>
          <p:nvPr userDrawn="1"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456353" y="6159181"/>
            <a:ext cx="438867" cy="45289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Slide Number Placeholder 6">
            <a:extLst>
              <a:ext uri="{FF2B5EF4-FFF2-40B4-BE49-F238E27FC236}">
                <a16:creationId xmlns:a16="http://schemas.microsoft.com/office/drawing/2014/main" id="{9B2E5F46-E16A-4587-9C68-E648DD0B6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08227" y="6183245"/>
            <a:ext cx="524799" cy="380991"/>
          </a:xfrm>
        </p:spPr>
        <p:txBody>
          <a:bodyPr/>
          <a:lstStyle>
            <a:lvl1pPr algn="ctr">
              <a:defRPr sz="14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F231C6D-E3EC-7C45-9C1C-0A4D8B48C96C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D4FD33C-57A5-4246-96EE-76DF7D8359F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2383" y="2245895"/>
            <a:ext cx="10153743" cy="3816000"/>
          </a:xfrm>
        </p:spPr>
        <p:txBody>
          <a:bodyPr/>
          <a:lstStyle>
            <a:lvl1pPr marL="457200" indent="-457200">
              <a:buClr>
                <a:srgbClr val="00B0F0"/>
              </a:buClr>
              <a:buSzPct val="130000"/>
              <a:buFont typeface="System Font Regular"/>
              <a:buChar char="●"/>
              <a:tabLst/>
              <a:defRPr sz="2800" b="0"/>
            </a:lvl1pPr>
            <a:lvl2pPr marL="1144800" indent="-457200">
              <a:buClr>
                <a:srgbClr val="00B0F0"/>
              </a:buClr>
              <a:buSzPct val="130000"/>
              <a:buFont typeface="System Font Regular"/>
              <a:buChar char="●"/>
              <a:tabLst/>
              <a:defRPr sz="2400" b="0"/>
            </a:lvl2pPr>
            <a:lvl3pPr marL="1598400" indent="-457200">
              <a:buClr>
                <a:srgbClr val="00B0F0"/>
              </a:buClr>
              <a:buSzPct val="130000"/>
              <a:buFont typeface="System Font Regular"/>
              <a:buChar char="●"/>
              <a:tabLst/>
              <a:defRPr sz="2200" b="0"/>
            </a:lvl3pPr>
            <a:lvl4pPr marL="2059200" indent="-457200">
              <a:buClr>
                <a:srgbClr val="00B0F0"/>
              </a:buClr>
              <a:buSzPct val="130000"/>
              <a:buFont typeface="System Font Regular"/>
              <a:buChar char="●"/>
              <a:tabLst/>
              <a:defRPr lang="cs-CZ" sz="2000" b="0" kern="1200" noProof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9200" indent="-457200">
              <a:buSzPct val="120000"/>
              <a:buFont typeface="Arial" panose="020B0604020202020204" pitchFamily="34" charset="0"/>
              <a:buChar char="•"/>
              <a:tabLst/>
              <a:defRPr sz="2000"/>
            </a:lvl5pPr>
            <a:lvl6pPr>
              <a:defRPr>
                <a:latin typeface="Arial" panose="020B0604020202020204" pitchFamily="34" charset="0"/>
                <a:cs typeface="Arial" panose="020B0604020202020204" pitchFamily="34" charset="0"/>
              </a:defRPr>
            </a:lvl6pPr>
          </a:lstStyle>
          <a:p>
            <a:pPr lvl="0"/>
            <a:r>
              <a:rPr lang="cs-CZ" noProof="0" dirty="0"/>
              <a:t>První úroveň</a:t>
            </a:r>
          </a:p>
          <a:p>
            <a:pPr lvl="1"/>
            <a:r>
              <a:rPr lang="cs-CZ" noProof="0" dirty="0"/>
              <a:t>Druhá úroveň</a:t>
            </a:r>
          </a:p>
          <a:p>
            <a:pPr lvl="2"/>
            <a:r>
              <a:rPr lang="cs-CZ" noProof="0" dirty="0"/>
              <a:t>Třetí úroveň</a:t>
            </a:r>
          </a:p>
          <a:p>
            <a:pPr lvl="3"/>
            <a:r>
              <a:rPr lang="cs-CZ" noProof="0" dirty="0"/>
              <a:t>Čtvrtá úroveň</a:t>
            </a:r>
          </a:p>
          <a:p>
            <a:pPr marL="2514600" marR="0" lvl="5" indent="-4572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B0F0"/>
              </a:buClr>
              <a:buSzPct val="130000"/>
              <a:buFont typeface="System Font Regular"/>
              <a:buChar char="●"/>
              <a:tabLst/>
            </a:pPr>
            <a:r>
              <a:rPr lang="cs-CZ" noProof="0" dirty="0"/>
              <a:t>Pátá úroveň</a:t>
            </a:r>
          </a:p>
          <a:p>
            <a:endParaRPr lang="cs-CZ" sz="3000" dirty="0"/>
          </a:p>
        </p:txBody>
      </p:sp>
    </p:spTree>
    <p:extLst>
      <p:ext uri="{BB962C8B-B14F-4D97-AF65-F5344CB8AC3E}">
        <p14:creationId xmlns:p14="http://schemas.microsoft.com/office/powerpoint/2010/main" val="3793196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8E59DE-08AE-402F-B49E-D993E8303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CA545DE-0EBC-4435-9605-1AA951426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874DD0-53DE-4FE3-AECA-A90E32E62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85B7A-789E-42D7-ACD6-A99F1D67C84C}" type="datetimeFigureOut">
              <a:rPr lang="cs-CZ" smtClean="0"/>
              <a:t>14.07.2023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79D5EE6-6C49-4145-BEAC-C1A312C1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CD6AECF-5AAB-4BD2-9857-64C0CE0B0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AA37-8674-4A9A-A197-E51421661A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7534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46F0C1-9C1E-4D3E-9D84-BBFBA2A3A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38FF755-8BBD-4EF1-9B40-4841368229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B2A4B3D-9DD0-4EB9-85BE-CFC5CCE14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85B7A-789E-42D7-ACD6-A99F1D67C84C}" type="datetimeFigureOut">
              <a:rPr lang="cs-CZ" smtClean="0"/>
              <a:t>14.07.2023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838A42A-91D0-42F2-A671-41B7F65DC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E6B2917-8634-42D4-895F-5B38BB01C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AA37-8674-4A9A-A197-E51421661A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4587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3D8374-9EEF-4F84-9DF6-DB63A1FE9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95A226-8E60-48DC-83D9-B2604A9315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5838152-036B-4C3A-916F-DAFBC40B49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201DA0F-6796-4A98-89D6-3C1055FEE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85B7A-789E-42D7-ACD6-A99F1D67C84C}" type="datetimeFigureOut">
              <a:rPr lang="cs-CZ" smtClean="0"/>
              <a:t>14.07.2023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36E3734-C423-45F8-BA6E-22BA1F69E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6BCDE86-9756-4B9B-AFAD-6F92E9780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AA37-8674-4A9A-A197-E51421661A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8255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9CA94C-115A-45F4-B1C6-922EC20EE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69E8BC6-C554-42CF-AD09-CD0BE7BE7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724EE0B-7F9D-4201-A09A-8952C0B28A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A5FD7F7-F61C-4182-8497-3946128CDD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8E0F7BE-BB33-4138-89AD-1083D5366D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A50DEEE-28A7-4DFD-8BBE-C4F65DF50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85B7A-789E-42D7-ACD6-A99F1D67C84C}" type="datetimeFigureOut">
              <a:rPr lang="cs-CZ" smtClean="0"/>
              <a:t>14.07.2023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37151C5-3184-4EB4-BEE3-4D0B53AF0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A96C4B4-0CC7-45BA-BB6D-39F6C44D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AA37-8674-4A9A-A197-E51421661A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390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D91611-C327-453C-9CA7-37C7A5EF5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F2EBCD1-0CF5-4E58-BDE1-0FD85637C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85B7A-789E-42D7-ACD6-A99F1D67C84C}" type="datetimeFigureOut">
              <a:rPr lang="cs-CZ" smtClean="0"/>
              <a:t>14.07.2023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B67D703-A103-4F75-8A90-FFC0BDAD7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74F952C-B7EA-4AFD-AD54-DE092D28D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AA37-8674-4A9A-A197-E51421661A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1814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349EEDC-AEE8-4D03-AF80-A6EF8CE13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85B7A-789E-42D7-ACD6-A99F1D67C84C}" type="datetimeFigureOut">
              <a:rPr lang="cs-CZ" smtClean="0"/>
              <a:t>14.07.2023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99AC40C-F2E1-4C2F-AA51-A2E7C311D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3E84F96-620E-4307-BC51-B6915B0E5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AA37-8674-4A9A-A197-E51421661A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6474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7BAB15-4BB3-47C2-9B6B-86E293BE0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88FF23-3FD8-4A37-8508-86BF0740C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108413D-A8B9-4400-8B51-E1F4233BEA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231DF4A-7597-4F2E-A7F9-36AEC156B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85B7A-789E-42D7-ACD6-A99F1D67C84C}" type="datetimeFigureOut">
              <a:rPr lang="cs-CZ" smtClean="0"/>
              <a:t>14.07.2023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F903785-41CE-4B3B-BA5F-6DD67D461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597844B-F51D-4279-82A4-D4BD8257E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AA37-8674-4A9A-A197-E51421661A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041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5241A5-A725-40D1-B872-BEE337EAD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8E28D9D-8DD8-468F-ACAC-11A1A74AA7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BC8F912-57F4-4F43-8768-9638D14913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4036688-D296-47BA-B886-791928C91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85B7A-789E-42D7-ACD6-A99F1D67C84C}" type="datetimeFigureOut">
              <a:rPr lang="cs-CZ" smtClean="0"/>
              <a:t>14.07.2023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EAFC79F-227F-4C6F-955B-6EE795A9A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91A827C-18C4-4C74-B89D-C13D70BBD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AA37-8674-4A9A-A197-E51421661A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804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FD8BF4F-9234-4509-BA6C-C9EC802D1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D88AA3D-088B-4171-93A0-06B8D3F28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1128148-CA0C-4E01-A2AF-A72E74261B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85B7A-789E-42D7-ACD6-A99F1D67C84C}" type="datetimeFigureOut">
              <a:rPr lang="cs-CZ" smtClean="0"/>
              <a:t>14.07.2023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29F2DA0-1C4B-41D4-A45E-ABF9863AEE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8A8003F-FE65-4A25-A0F9-881551CBB6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AAA37-8674-4A9A-A197-E51421661A3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MSIPCMContentMarking" descr="{&quot;HashCode&quot;:417909460,&quot;Placement&quot;:&quot;Header&quot;,&quot;Top&quot;:0.0,&quot;Left&quot;:453.295349,&quot;SlideWidth&quot;:960,&quot;SlideHeight&quot;:540}">
            <a:extLst>
              <a:ext uri="{FF2B5EF4-FFF2-40B4-BE49-F238E27FC236}">
                <a16:creationId xmlns:a16="http://schemas.microsoft.com/office/drawing/2014/main" id="{832F81C9-5243-4C64-97BE-3DF20C2D1BCD}"/>
              </a:ext>
            </a:extLst>
          </p:cNvPr>
          <p:cNvSpPr txBox="1"/>
          <p:nvPr userDrawn="1"/>
        </p:nvSpPr>
        <p:spPr>
          <a:xfrm>
            <a:off x="5756851" y="0"/>
            <a:ext cx="678298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cs-CZ" sz="1000">
                <a:solidFill>
                  <a:srgbClr val="000000"/>
                </a:solidFill>
                <a:latin typeface="Calibri" panose="020F0502020204030204" pitchFamily="34" charset="0"/>
              </a:rPr>
              <a:t>Internal</a:t>
            </a:r>
          </a:p>
        </p:txBody>
      </p:sp>
    </p:spTree>
    <p:extLst>
      <p:ext uri="{BB962C8B-B14F-4D97-AF65-F5344CB8AC3E}">
        <p14:creationId xmlns:p14="http://schemas.microsoft.com/office/powerpoint/2010/main" val="86755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csobpoj.cz" TargetMode="Externa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A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7DEFF9-E7F3-4780-9A66-BF3152B9E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208405"/>
            <a:ext cx="10515600" cy="1325563"/>
          </a:xfrm>
        </p:spPr>
        <p:txBody>
          <a:bodyPr>
            <a:normAutofit/>
          </a:bodyPr>
          <a:lstStyle/>
          <a:p>
            <a:r>
              <a:rPr lang="cs-CZ" b="1">
                <a:solidFill>
                  <a:srgbClr val="00B0F0"/>
                </a:solidFill>
                <a:latin typeface="Arial Black" panose="020B0604020202020204" pitchFamily="34" charset="0"/>
              </a:rPr>
              <a:t>Naše auto – samofocení klientem</a:t>
            </a:r>
            <a:endParaRPr lang="cs-CZ" b="1" dirty="0">
              <a:solidFill>
                <a:srgbClr val="00B0F0"/>
              </a:solidFill>
              <a:latin typeface="Arial Black" panose="020B0604020202020204" pitchFamily="34" charset="0"/>
            </a:endParaRPr>
          </a:p>
        </p:txBody>
      </p:sp>
      <p:pic>
        <p:nvPicPr>
          <p:cNvPr id="9" name="Obrázek 8" descr="Obsah obrázku klipart&#10;&#10;Popis byl vytvořen automaticky">
            <a:extLst>
              <a:ext uri="{FF2B5EF4-FFF2-40B4-BE49-F238E27FC236}">
                <a16:creationId xmlns:a16="http://schemas.microsoft.com/office/drawing/2014/main" id="{C829F7AA-9013-40DA-AD0A-4845D51BC0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3617" y="2858453"/>
            <a:ext cx="2564765" cy="293116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9212852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AC166BA-BAFF-4564-A859-9D059A7122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9683" y="1217260"/>
            <a:ext cx="10382477" cy="4973484"/>
          </a:xfrm>
        </p:spPr>
        <p:txBody>
          <a:bodyPr>
            <a:normAutofit/>
          </a:bodyPr>
          <a:lstStyle/>
          <a:p>
            <a:r>
              <a:rPr lang="cs-CZ" dirty="0"/>
              <a:t>V aplikaci ZEUS máte možnost zvolit odpovědnou osobu za provedení fotodokumentace vozidla</a:t>
            </a:r>
          </a:p>
          <a:p>
            <a:pPr marL="0" indent="0">
              <a:buNone/>
            </a:pPr>
            <a:r>
              <a:rPr lang="cs-CZ" dirty="0"/>
              <a:t>			</a:t>
            </a:r>
            <a:r>
              <a:rPr lang="cs-CZ" dirty="0">
                <a:solidFill>
                  <a:srgbClr val="002060"/>
                </a:solidFill>
              </a:rPr>
              <a:t>ZPROSTŘEDKOVATEL</a:t>
            </a:r>
            <a:r>
              <a:rPr lang="cs-CZ" dirty="0"/>
              <a:t> x </a:t>
            </a:r>
            <a:r>
              <a:rPr lang="cs-CZ" dirty="0">
                <a:solidFill>
                  <a:srgbClr val="00A8C9"/>
                </a:solidFill>
              </a:rPr>
              <a:t>KLIENT</a:t>
            </a:r>
          </a:p>
          <a:p>
            <a:pPr marL="0" indent="0" algn="ctr">
              <a:buNone/>
            </a:pPr>
            <a:r>
              <a:rPr lang="cs-CZ" b="1" dirty="0">
                <a:solidFill>
                  <a:srgbClr val="00A8C9"/>
                </a:solidFill>
              </a:rPr>
              <a:t>Volbu klient zvolte v případě, že klient je schopen a ochoten vozidlo sám nafotit a fotodokumentaci uložit přes webovou stránku !</a:t>
            </a:r>
            <a:endParaRPr lang="cs-CZ" b="1" dirty="0"/>
          </a:p>
          <a:p>
            <a:endParaRPr lang="cs-CZ" dirty="0"/>
          </a:p>
          <a:p>
            <a:r>
              <a:rPr lang="cs-CZ" dirty="0"/>
              <a:t>Kontrola fotodokumentace včetně případného řešení nedodání či dodání nekvalitní fotodokumentace je pro oba způsoby </a:t>
            </a:r>
          </a:p>
          <a:p>
            <a:pPr marL="0" indent="0">
              <a:buNone/>
            </a:pPr>
            <a:r>
              <a:rPr lang="cs-CZ" dirty="0"/>
              <a:t>      focení totožná</a:t>
            </a: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87FEBED-C2D1-49FD-90ED-C48ADB217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683" y="535897"/>
            <a:ext cx="11383343" cy="812722"/>
          </a:xfrm>
        </p:spPr>
        <p:txBody>
          <a:bodyPr/>
          <a:lstStyle/>
          <a:p>
            <a:r>
              <a:rPr lang="cs-CZ" dirty="0"/>
              <a:t>Naše auto – samofocení klientem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776493B-1A3E-4643-BFAF-337149C83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31C6D-E3EC-7C45-9C1C-0A4D8B48C96C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5" name="Šipka: doprava 4">
            <a:extLst>
              <a:ext uri="{FF2B5EF4-FFF2-40B4-BE49-F238E27FC236}">
                <a16:creationId xmlns:a16="http://schemas.microsoft.com/office/drawing/2014/main" id="{D1CB9CE1-C47D-4197-B00F-24A4EBAFDC18}"/>
              </a:ext>
            </a:extLst>
          </p:cNvPr>
          <p:cNvSpPr/>
          <p:nvPr/>
        </p:nvSpPr>
        <p:spPr>
          <a:xfrm>
            <a:off x="2089227" y="5544125"/>
            <a:ext cx="457200" cy="4034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F8D86FC2-94F7-4F64-BAF7-B6464FD4B786}"/>
              </a:ext>
            </a:extLst>
          </p:cNvPr>
          <p:cNvSpPr txBox="1"/>
          <p:nvPr/>
        </p:nvSpPr>
        <p:spPr>
          <a:xfrm>
            <a:off x="3107509" y="5330339"/>
            <a:ext cx="47461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Stávající proces taxace a oprav</a:t>
            </a:r>
          </a:p>
          <a:p>
            <a:r>
              <a:rPr lang="cs-CZ" sz="2000" dirty="0"/>
              <a:t>(včetně dopadů do reportů chybovosti)</a:t>
            </a:r>
          </a:p>
        </p:txBody>
      </p:sp>
    </p:spTree>
    <p:extLst>
      <p:ext uri="{BB962C8B-B14F-4D97-AF65-F5344CB8AC3E}">
        <p14:creationId xmlns:p14="http://schemas.microsoft.com/office/powerpoint/2010/main" val="1644017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2D8D439-538A-47E8-92E6-8D01CE8FB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31C6D-E3EC-7C45-9C1C-0A4D8B48C96C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6515E8B-9463-4D9E-9179-AF3F5BB2AE8B}"/>
              </a:ext>
            </a:extLst>
          </p:cNvPr>
          <p:cNvSpPr txBox="1"/>
          <p:nvPr/>
        </p:nvSpPr>
        <p:spPr>
          <a:xfrm>
            <a:off x="6731187" y="3404346"/>
            <a:ext cx="5030461" cy="830997"/>
          </a:xfrm>
          <a:prstGeom prst="rect">
            <a:avLst/>
          </a:prstGeom>
          <a:solidFill>
            <a:srgbClr val="003565"/>
          </a:solidFill>
        </p:spPr>
        <p:txBody>
          <a:bodyPr wrap="square" rtlCol="0">
            <a:spAutoFit/>
          </a:bodyPr>
          <a:lstStyle/>
          <a:p>
            <a:pPr marL="542925"/>
            <a:r>
              <a:rPr lang="cs-CZ" sz="1600" b="1" dirty="0">
                <a:solidFill>
                  <a:schemeClr val="bg1"/>
                </a:solidFill>
              </a:rPr>
              <a:t>Pokud klient bude provádět fotodokumentaci, obdrží SMS a    e-mail s odkazem na webové stránky, kde fotografie uloží 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A85BE0C1-6993-4CC4-AC1F-74108999FBDD}"/>
              </a:ext>
            </a:extLst>
          </p:cNvPr>
          <p:cNvSpPr txBox="1"/>
          <p:nvPr/>
        </p:nvSpPr>
        <p:spPr>
          <a:xfrm>
            <a:off x="614329" y="280314"/>
            <a:ext cx="5209521" cy="584775"/>
          </a:xfrm>
          <a:prstGeom prst="rect">
            <a:avLst/>
          </a:prstGeom>
          <a:solidFill>
            <a:srgbClr val="00A8C9"/>
          </a:solidFill>
        </p:spPr>
        <p:txBody>
          <a:bodyPr wrap="square" rtlCol="0">
            <a:spAutoFit/>
          </a:bodyPr>
          <a:lstStyle/>
          <a:p>
            <a:pPr marL="542925"/>
            <a:r>
              <a:rPr lang="cs-CZ" sz="1600" b="1" dirty="0">
                <a:solidFill>
                  <a:schemeClr val="bg1"/>
                </a:solidFill>
              </a:rPr>
              <a:t>Zprostředkovatel v </a:t>
            </a:r>
            <a:r>
              <a:rPr lang="cs-CZ" sz="1600" b="1" dirty="0" err="1">
                <a:solidFill>
                  <a:schemeClr val="bg1"/>
                </a:solidFill>
              </a:rPr>
              <a:t>ZEUSu</a:t>
            </a:r>
            <a:r>
              <a:rPr lang="cs-CZ" sz="1600" b="1" dirty="0">
                <a:solidFill>
                  <a:schemeClr val="bg1"/>
                </a:solidFill>
              </a:rPr>
              <a:t> vybere osobu, která provede fotodokumentaci vozidla</a:t>
            </a: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3CB390F6-168A-4BAC-9EA4-A051C320B1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47" y="984511"/>
            <a:ext cx="5706069" cy="3235400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862BCCEC-2B36-4CE4-92D2-C39547EF4F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723" y="186419"/>
            <a:ext cx="711009" cy="711009"/>
          </a:xfrm>
          <a:prstGeom prst="rect">
            <a:avLst/>
          </a:prstGeom>
        </p:spPr>
      </p:pic>
      <p:pic>
        <p:nvPicPr>
          <p:cNvPr id="14" name="Obrázek 13">
            <a:extLst>
              <a:ext uri="{FF2B5EF4-FFF2-40B4-BE49-F238E27FC236}">
                <a16:creationId xmlns:a16="http://schemas.microsoft.com/office/drawing/2014/main" id="{BA2DC4D8-4462-4454-9865-FBF9AEE3B3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1816" y="3462991"/>
            <a:ext cx="678984" cy="678984"/>
          </a:xfrm>
          <a:prstGeom prst="rect">
            <a:avLst/>
          </a:prstGeom>
        </p:spPr>
      </p:pic>
      <p:sp>
        <p:nvSpPr>
          <p:cNvPr id="16" name="Ovál 15">
            <a:extLst>
              <a:ext uri="{FF2B5EF4-FFF2-40B4-BE49-F238E27FC236}">
                <a16:creationId xmlns:a16="http://schemas.microsoft.com/office/drawing/2014/main" id="{69CAA52F-3CC1-4423-AF3C-4168D056DF5C}"/>
              </a:ext>
            </a:extLst>
          </p:cNvPr>
          <p:cNvSpPr/>
          <p:nvPr/>
        </p:nvSpPr>
        <p:spPr>
          <a:xfrm>
            <a:off x="324529" y="213533"/>
            <a:ext cx="637395" cy="637061"/>
          </a:xfrm>
          <a:prstGeom prst="ellipse">
            <a:avLst/>
          </a:prstGeom>
          <a:noFill/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>
                <a:solidFill>
                  <a:schemeClr val="bg1"/>
                </a:solidFill>
              </a:rPr>
              <a:t>1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17" name="Ovál 16">
            <a:extLst>
              <a:ext uri="{FF2B5EF4-FFF2-40B4-BE49-F238E27FC236}">
                <a16:creationId xmlns:a16="http://schemas.microsoft.com/office/drawing/2014/main" id="{22C20117-68B8-48F5-A0A1-46DA230BCFC1}"/>
              </a:ext>
            </a:extLst>
          </p:cNvPr>
          <p:cNvSpPr/>
          <p:nvPr/>
        </p:nvSpPr>
        <p:spPr>
          <a:xfrm>
            <a:off x="6294632" y="3458043"/>
            <a:ext cx="553351" cy="644134"/>
          </a:xfrm>
          <a:prstGeom prst="ellipse">
            <a:avLst/>
          </a:prstGeom>
          <a:noFill/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>
                <a:solidFill>
                  <a:schemeClr val="bg1"/>
                </a:solidFill>
              </a:rPr>
              <a:t>2</a:t>
            </a:r>
            <a:endParaRPr lang="cs-CZ" b="1" dirty="0">
              <a:solidFill>
                <a:schemeClr val="bg1"/>
              </a:solidFill>
            </a:endParaRPr>
          </a:p>
        </p:txBody>
      </p:sp>
      <p:cxnSp>
        <p:nvCxnSpPr>
          <p:cNvPr id="20" name="Přímá spojnice se šipkou 19">
            <a:extLst>
              <a:ext uri="{FF2B5EF4-FFF2-40B4-BE49-F238E27FC236}">
                <a16:creationId xmlns:a16="http://schemas.microsoft.com/office/drawing/2014/main" id="{572D6513-A865-4CDD-856A-D2AA566ECC60}"/>
              </a:ext>
            </a:extLst>
          </p:cNvPr>
          <p:cNvCxnSpPr>
            <a:cxnSpLocks/>
          </p:cNvCxnSpPr>
          <p:nvPr/>
        </p:nvCxnSpPr>
        <p:spPr>
          <a:xfrm>
            <a:off x="2147570" y="2454910"/>
            <a:ext cx="928071" cy="0"/>
          </a:xfrm>
          <a:prstGeom prst="straightConnector1">
            <a:avLst/>
          </a:prstGeom>
          <a:ln w="28575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1058ED1B-C50E-441A-98D2-3D1568CFF180}"/>
              </a:ext>
            </a:extLst>
          </p:cNvPr>
          <p:cNvSpPr txBox="1"/>
          <p:nvPr/>
        </p:nvSpPr>
        <p:spPr>
          <a:xfrm>
            <a:off x="6731187" y="4434210"/>
            <a:ext cx="4722649" cy="1550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9EE2"/>
              </a:buClr>
              <a:buSzPct val="130000"/>
              <a:buFont typeface="System Font Regular"/>
              <a:buChar char="●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376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aplikace se neinstaluje, klient může dle návodu rovnou fotit či vkládat fotografie z galerie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9EE2"/>
              </a:buClr>
              <a:buSzPct val="130000"/>
              <a:buFont typeface="System Font Regular"/>
              <a:buChar char="●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376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návod součástí aplikace</a:t>
            </a:r>
          </a:p>
        </p:txBody>
      </p:sp>
    </p:spTree>
    <p:extLst>
      <p:ext uri="{BB962C8B-B14F-4D97-AF65-F5344CB8AC3E}">
        <p14:creationId xmlns:p14="http://schemas.microsoft.com/office/powerpoint/2010/main" val="2768057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2" descr="Obsah obrázku text&#10;&#10;Popis byl vytvořen automaticky">
            <a:extLst>
              <a:ext uri="{FF2B5EF4-FFF2-40B4-BE49-F238E27FC236}">
                <a16:creationId xmlns:a16="http://schemas.microsoft.com/office/drawing/2014/main" id="{A15DBBF1-85F2-4BCF-AF87-383A74134727}"/>
              </a:ext>
            </a:extLst>
          </p:cNvPr>
          <p:cNvPicPr>
            <a:picLocks noGrp="1" noChangeAspect="1" noChangeArrowheads="1"/>
          </p:cNvPicPr>
          <p:nvPr>
            <p:ph type="chart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70" y="547129"/>
            <a:ext cx="7137652" cy="6310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67185866-B174-439E-A275-C77ABD80BD50}"/>
              </a:ext>
            </a:extLst>
          </p:cNvPr>
          <p:cNvSpPr txBox="1"/>
          <p:nvPr/>
        </p:nvSpPr>
        <p:spPr>
          <a:xfrm>
            <a:off x="857547" y="158149"/>
            <a:ext cx="5238453" cy="830997"/>
          </a:xfrm>
          <a:prstGeom prst="rect">
            <a:avLst/>
          </a:prstGeom>
          <a:solidFill>
            <a:srgbClr val="82B800"/>
          </a:solidFill>
        </p:spPr>
        <p:txBody>
          <a:bodyPr wrap="square" rtlCol="0">
            <a:spAutoFit/>
          </a:bodyPr>
          <a:lstStyle/>
          <a:p>
            <a:pPr marL="542925"/>
            <a:r>
              <a:rPr lang="cs-CZ" sz="1600" b="1" dirty="0">
                <a:solidFill>
                  <a:schemeClr val="bg1"/>
                </a:solidFill>
              </a:rPr>
              <a:t>Klienta vede aplikace provedením fotodokumentace vozidla a nahráním fotografií (případně lze fotit dle staženého návodu</a:t>
            </a:r>
            <a:r>
              <a:rPr lang="cs-CZ" sz="1400" dirty="0">
                <a:solidFill>
                  <a:schemeClr val="bg1"/>
                </a:solidFill>
              </a:rPr>
              <a:t>)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7A1093FB-C64F-42E4-923F-78E19E651E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928" y="238268"/>
            <a:ext cx="670757" cy="670757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D1117E12-FE14-42D0-82BA-8803D0C1D529}"/>
              </a:ext>
            </a:extLst>
          </p:cNvPr>
          <p:cNvSpPr txBox="1"/>
          <p:nvPr/>
        </p:nvSpPr>
        <p:spPr>
          <a:xfrm>
            <a:off x="-2332694" y="38898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1800" b="1" dirty="0">
                <a:solidFill>
                  <a:schemeClr val="bg1"/>
                </a:solidFill>
              </a:rPr>
              <a:t>3</a:t>
            </a:r>
            <a:endParaRPr lang="cs-CZ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572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AC166BA-BAFF-4564-A859-9D059A7122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9682" y="1466771"/>
            <a:ext cx="11383343" cy="459832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sz="2400" dirty="0"/>
              <a:t>Klient by měl nafotit vozidlo </a:t>
            </a:r>
            <a:r>
              <a:rPr lang="cs-CZ" sz="2400" b="1" dirty="0">
                <a:highlight>
                  <a:srgbClr val="00FFFF"/>
                </a:highlight>
              </a:rPr>
              <a:t>ihned</a:t>
            </a:r>
            <a:r>
              <a:rPr lang="cs-CZ" sz="2400" dirty="0"/>
              <a:t>, nejpozději do 2 dnů od sjednání/odeslání návrhu (počátek pojištění </a:t>
            </a:r>
            <a:r>
              <a:rPr lang="cs-CZ" sz="2400" b="1" dirty="0"/>
              <a:t>nehraje</a:t>
            </a:r>
            <a:r>
              <a:rPr lang="cs-CZ" sz="2400" dirty="0"/>
              <a:t> roli)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Fotodokumentace od klienta musí být v dostatečné kvalitě a obsahu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V případě nedoložení fotodokumentace je HAV </a:t>
            </a:r>
          </a:p>
          <a:p>
            <a:pPr marL="0" indent="0">
              <a:buNone/>
            </a:pPr>
            <a:r>
              <a:rPr lang="cs-CZ" sz="2400" dirty="0"/>
              <a:t>       standardně ukončeno ve lhůtě do 2 měsíců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776493B-1A3E-4643-BFAF-337149C83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31C6D-E3EC-7C45-9C1C-0A4D8B48C96C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7E0BB479-5C98-42D1-A05D-3CF9BD907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683" y="535897"/>
            <a:ext cx="11383343" cy="812722"/>
          </a:xfrm>
        </p:spPr>
        <p:txBody>
          <a:bodyPr/>
          <a:lstStyle/>
          <a:p>
            <a:r>
              <a:rPr lang="cs-CZ" dirty="0"/>
              <a:t>Důležité body</a:t>
            </a:r>
          </a:p>
        </p:txBody>
      </p:sp>
    </p:spTree>
    <p:extLst>
      <p:ext uri="{BB962C8B-B14F-4D97-AF65-F5344CB8AC3E}">
        <p14:creationId xmlns:p14="http://schemas.microsoft.com/office/powerpoint/2010/main" val="3213324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473E3B-24B8-4CF8-A613-F9588089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Procesní informace - detail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8DEE962-E300-4E19-8D8A-BEA0D46143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2383" y="1574800"/>
            <a:ext cx="10153743" cy="4487095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07000"/>
              </a:lnSpc>
            </a:pPr>
            <a:r>
              <a:rPr lang="cs-CZ" sz="3300" dirty="0"/>
              <a:t>Klientovi po sjednání odchází email i SMS, aby měl klient link přímo v mobilu a mohl přes stránku rovnou vozidlo nafotit</a:t>
            </a:r>
          </a:p>
          <a:p>
            <a:pPr>
              <a:lnSpc>
                <a:spcPct val="107000"/>
              </a:lnSpc>
            </a:pPr>
            <a:r>
              <a:rPr lang="cs-CZ" sz="3300" dirty="0"/>
              <a:t>Email/SMS odchází dávkově každých 15 minut (během pracovní doby vyjma víkendu)</a:t>
            </a:r>
          </a:p>
          <a:p>
            <a:pPr>
              <a:lnSpc>
                <a:spcPct val="107000"/>
              </a:lnSpc>
            </a:pPr>
            <a:r>
              <a:rPr lang="cs-CZ" sz="3300" dirty="0"/>
              <a:t>Klienta informujte, že mu přijde email s odkazem na vložení fotografií. Pokud by email nedorazil, je možné fotky poslat na email </a:t>
            </a:r>
            <a:r>
              <a:rPr lang="cs-CZ" sz="33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info@csobpoj.cz</a:t>
            </a:r>
            <a:endParaRPr lang="cs-CZ" sz="3300" dirty="0"/>
          </a:p>
          <a:p>
            <a:pPr>
              <a:lnSpc>
                <a:spcPct val="107000"/>
              </a:lnSpc>
            </a:pPr>
            <a:r>
              <a:rPr lang="cs-CZ" sz="3300" dirty="0"/>
              <a:t>Po uložení fotodokumentace se klientovi zobrazí potvrzení, že jsme fotky přijali</a:t>
            </a:r>
          </a:p>
          <a:p>
            <a:pPr>
              <a:lnSpc>
                <a:spcPct val="107000"/>
              </a:lnSpc>
            </a:pPr>
            <a:r>
              <a:rPr lang="cs-CZ" sz="3300" dirty="0"/>
              <a:t>Pokud ve 14 hod druhého dne po odeslání linku stále nemáme fotky, tak jde přátelské upozornění na klienta (email a SMS s linkem), že ještě nedodal </a:t>
            </a:r>
          </a:p>
          <a:p>
            <a:pPr marL="457200">
              <a:lnSpc>
                <a:spcPct val="107000"/>
              </a:lnSpc>
            </a:pPr>
            <a:r>
              <a:rPr lang="cs-CZ" sz="3300" dirty="0"/>
              <a:t> Následně probíhá standardní taxace a případně standardní oprava </a:t>
            </a:r>
          </a:p>
          <a:p>
            <a:pPr marL="0" indent="0">
              <a:lnSpc>
                <a:spcPct val="107000"/>
              </a:lnSpc>
              <a:buNone/>
            </a:pPr>
            <a:r>
              <a:rPr lang="cs-CZ" sz="3300" dirty="0"/>
              <a:t>         smlouvy, pokud fotky nejsou nebo jsou špatné (tedy odejde </a:t>
            </a:r>
          </a:p>
          <a:p>
            <a:pPr marL="0" indent="0">
              <a:lnSpc>
                <a:spcPct val="107000"/>
              </a:lnSpc>
              <a:buNone/>
            </a:pPr>
            <a:r>
              <a:rPr lang="cs-CZ" sz="3300" dirty="0"/>
              <a:t>         standardní intervence)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6331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5A96FB-3563-4682-B4AC-9C0329532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Ukázka emailu pro klienta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1FF6F714-EED0-4FDF-B2BB-0F03BA49258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8151"/>
          <a:stretch/>
        </p:blipFill>
        <p:spPr bwMode="auto">
          <a:xfrm>
            <a:off x="462280" y="1536282"/>
            <a:ext cx="6812280" cy="532171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80620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DCF05A-4F97-9F70-563A-76AD73958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Textace ve smlouvě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1D05815-EEAF-F38C-79CD-75C984EABC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89781" y="1245231"/>
            <a:ext cx="8471140" cy="529359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sz="1600" b="1" i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Verze pro samofocení </a:t>
            </a:r>
            <a:r>
              <a:rPr lang="cs-CZ" sz="12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(podpis/</a:t>
            </a:r>
            <a:r>
              <a:rPr lang="cs-CZ" sz="12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esign</a:t>
            </a:r>
            <a:r>
              <a:rPr lang="cs-CZ" sz="12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/biometrie pouze ze ZEUS)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cs-CZ" sz="10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cs-CZ" sz="10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Povinnost prohlídky a fotodokumentace pojištěného vozidla a čekací doba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cs-CZ" sz="10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cs-CZ" sz="1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1. Je-li pojistnou smlouvou sjednáno pojištění vozidla typu </a:t>
            </a:r>
            <a:r>
              <a:rPr lang="cs-CZ" sz="1000" i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Kasko</a:t>
            </a:r>
            <a:r>
              <a:rPr lang="cs-CZ" sz="1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a/nebo pojištění odcizení vozidla, je pojistník povinen (ať sám svými silami nebo prostřednictvím pojišťovacího makléře pojistníka) provést </a:t>
            </a:r>
            <a:r>
              <a:rPr lang="cs-CZ" sz="10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právě a jen v den uzavření pojistné smlouvy</a:t>
            </a:r>
            <a:r>
              <a:rPr lang="cs-CZ" sz="1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fotodokumentaci pojištěného vozidla (dále také jen „fotodokumentace“) v následujícím rozsahu: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 algn="just">
              <a:buNone/>
            </a:pPr>
            <a:r>
              <a:rPr lang="cs-CZ" sz="1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Fotodokumentace musí být provedena pouze prostřednictvím elektronických (digitálních) barevných fotografií o minimálním rozlišení 200 dpi.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 algn="just">
              <a:buNone/>
            </a:pPr>
            <a:r>
              <a:rPr lang="cs-CZ" sz="1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Fotodokumentace musí být provedena za plného denního světla.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 algn="just">
              <a:buNone/>
            </a:pPr>
            <a:r>
              <a:rPr lang="cs-CZ" sz="1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Fotodokumentace musí být provedena s použitím technologie záznamu data a času vytvoření každé jednotlivé fotografie.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 algn="just">
              <a:buNone/>
            </a:pPr>
            <a:r>
              <a:rPr lang="cs-CZ" sz="1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Fotodokumentace musí být provedena v minimálním počtu 6 ks fotografií, z nichž vždy jedna samostatná fotografie zabírá 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143000" lvl="2" indent="-228600" algn="just">
              <a:buFont typeface="Wingdings" panose="05000000000000000000" pitchFamily="2" charset="2"/>
              <a:buChar char=""/>
            </a:pPr>
            <a:r>
              <a:rPr lang="cs-CZ" sz="1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přední část pojištěného vozidla z čelního pohledu (na fotografii musí být zahrnuta celá šířka obrysu vozidla, celá výška obrysu vozidla od vozovky po nejvyšší bod střechy vozidla a čitelná tabulka se státní poznávací značkou pojištěného vozidla),</a:t>
            </a:r>
            <a:endParaRPr lang="cs-CZ" sz="1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143000" lvl="2" indent="-228600" algn="just">
              <a:buFont typeface="Wingdings" panose="05000000000000000000" pitchFamily="2" charset="2"/>
              <a:buChar char=""/>
            </a:pPr>
            <a:r>
              <a:rPr lang="cs-CZ" sz="1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zadní část pojištěného vozidla ze zadního přímého pohledu (na fotografii musí být zahrnuta celá šířka obrysu vozidla, celá výška obrysu vozidla od vozovky po nejvyšší bod střechy vozidla a čitelná tabulka se státní poznávací značkou pojištěného vozidla), </a:t>
            </a:r>
            <a:endParaRPr lang="cs-CZ" sz="1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143000" lvl="2" indent="-228600" algn="just">
              <a:buFont typeface="Wingdings" panose="05000000000000000000" pitchFamily="2" charset="2"/>
              <a:buChar char=""/>
            </a:pPr>
            <a:r>
              <a:rPr lang="cs-CZ" sz="1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levá část pojištěného vozidla z levého přímého pohledu (na fotografii musí být zahrnuta celá délka obrysu vozidla a celá výška obrysu vozidla od vozovky po nejvyšší bod střechy vozidla), </a:t>
            </a:r>
            <a:endParaRPr lang="cs-CZ" sz="1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143000" lvl="2" indent="-228600" algn="just">
              <a:buFont typeface="Wingdings" panose="05000000000000000000" pitchFamily="2" charset="2"/>
              <a:buChar char=""/>
            </a:pPr>
            <a:r>
              <a:rPr lang="cs-CZ" sz="1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pravá část pojištěného vozidla z pravého přímého pohledu (na fotografii musí být zahrnuta celá délka obrysu vozidla a celá výška obrysu vozidla od vozovky po nejvyšší bod střechy vozidla), </a:t>
            </a:r>
            <a:endParaRPr lang="cs-CZ" sz="1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143000" lvl="2" indent="-228600" algn="just">
              <a:buFont typeface="Wingdings" panose="05000000000000000000" pitchFamily="2" charset="2"/>
              <a:buChar char=""/>
            </a:pPr>
            <a:r>
              <a:rPr lang="cs-CZ" sz="1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pohled na středový panel ovládacích prvků palubní desky s výbavou (např. navigace, autorádio, klimatizace apod., nejlépe fotit z prostředku zadní řady sedadel),</a:t>
            </a:r>
            <a:endParaRPr lang="cs-CZ" sz="1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143000" lvl="2" indent="-228600" algn="just">
              <a:buFont typeface="Wingdings" panose="05000000000000000000" pitchFamily="2" charset="2"/>
              <a:buChar char=""/>
            </a:pPr>
            <a:r>
              <a:rPr lang="cs-CZ" sz="1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tu část pojištěného vozidla, na níž je pevně umístěn štítek s tzv. VIN-kódem pojištěného vozidla (na fotografii musí být zahrnut celý štítek s čitelným tzv. VIN-kódem pojištěného vozidla, lze nahradit VIN kódem vozidla za čelním sklem).</a:t>
            </a:r>
            <a:endParaRPr lang="cs-CZ" sz="1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143000" lvl="2" indent="-228600" algn="just">
              <a:buFont typeface="Wingdings" panose="05000000000000000000" pitchFamily="2" charset="2"/>
              <a:buChar char=""/>
            </a:pPr>
            <a:r>
              <a:rPr lang="cs-CZ" sz="1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dále pak detail případného poškození vozidla.</a:t>
            </a:r>
            <a:endParaRPr lang="cs-CZ" sz="1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cs-CZ" sz="1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Řádnou a úplnou pojistníkem pořízenou fotodokumentaci pojištěného vozidla je pojistník povinen nejpozději do </a:t>
            </a:r>
            <a:r>
              <a:rPr lang="cs-CZ" sz="10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2 pracovních dnů</a:t>
            </a:r>
            <a:r>
              <a:rPr lang="cs-CZ" sz="1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ode dne uzavření pojistné smlouvy doručit pojistiteli elektronickou cestou vložením výše uvedených digitálních fotografií na odkaz zaslaný pojistníkovi na jím uvedenou kontaktní e-mailovou adresu (v případě technických potíží či nedoručení odkazu pak na emailovou </a:t>
            </a:r>
            <a:r>
              <a:rPr lang="cs-CZ" sz="1000" i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adresu:info@csobpoj.cz</a:t>
            </a:r>
            <a:r>
              <a:rPr lang="cs-CZ" sz="1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)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cs-CZ" sz="1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2. V návaznosti na povinnost pojistníka provést fotodokumentaci pojištěného vozidla podle předchozího odstavce se pojištění vozidla typu </a:t>
            </a:r>
            <a:r>
              <a:rPr lang="cs-CZ" sz="1000" i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Kasko</a:t>
            </a:r>
            <a:r>
              <a:rPr lang="cs-CZ" sz="1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 pojištění odcizení vozidla sjednává s čekací dobou v délce od okamžiku počátku pojištění do dne doručení řádné a úplné fotodokumentace pojištěného vozidla pojistníkem pojistiteli podle předchozího odstavce, maximálně však v délce </a:t>
            </a:r>
            <a:r>
              <a:rPr lang="cs-CZ" sz="10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2 měsíců</a:t>
            </a:r>
            <a:r>
              <a:rPr lang="cs-CZ" sz="1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ode dne počátku pojištění. Pojistitel není povinen poskytnout pojistné plnění z pojištění vozidla typu </a:t>
            </a:r>
            <a:r>
              <a:rPr lang="cs-CZ" sz="1000" i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Kasko</a:t>
            </a:r>
            <a:r>
              <a:rPr lang="cs-CZ" sz="1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 z pojištění odcizení vozidla ze škodných událostí nastalých ve sjednané čekací době.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527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3592B4-9C01-486B-BC8C-0C3487E73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43" y="2496777"/>
            <a:ext cx="11151371" cy="812722"/>
          </a:xfrm>
        </p:spPr>
        <p:txBody>
          <a:bodyPr/>
          <a:lstStyle/>
          <a:p>
            <a:r>
              <a:rPr lang="cs-CZ" dirty="0"/>
              <a:t>Děkujeme za pozornost! </a:t>
            </a:r>
            <a:r>
              <a:rPr lang="cs-CZ" dirty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453805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116115D92663439A0D1209D333F379" ma:contentTypeVersion="14" ma:contentTypeDescription="Vytvoří nový dokument" ma:contentTypeScope="" ma:versionID="3afab7022a24c755541c11803188b3ed">
  <xsd:schema xmlns:xsd="http://www.w3.org/2001/XMLSchema" xmlns:xs="http://www.w3.org/2001/XMLSchema" xmlns:p="http://schemas.microsoft.com/office/2006/metadata/properties" xmlns:ns2="02c64a94-5b10-4e61-8360-a4091c4beec4" xmlns:ns3="91495012-2fb5-4bf0-9f81-0b42d3f12194" targetNamespace="http://schemas.microsoft.com/office/2006/metadata/properties" ma:root="true" ma:fieldsID="ac0a025cae72ea4d49ea770beeaef352" ns2:_="" ns3:_="">
    <xsd:import namespace="02c64a94-5b10-4e61-8360-a4091c4beec4"/>
    <xsd:import namespace="91495012-2fb5-4bf0-9f81-0b42d3f121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c64a94-5b10-4e61-8360-a4091c4bee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2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Značky obrázků" ma:readOnly="false" ma:fieldId="{5cf76f15-5ced-4ddc-b409-7134ff3c332f}" ma:taxonomyMulti="true" ma:sspId="5dd2a442-b5ac-41d7-a9d3-5c9eaa3193f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495012-2fb5-4bf0-9f81-0b42d3f1219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5f639878-7073-47d1-9b87-8d9f3f1851a5}" ma:internalName="TaxCatchAll" ma:showField="CatchAllData" ma:web="91495012-2fb5-4bf0-9f81-0b42d3f121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2c64a94-5b10-4e61-8360-a4091c4beec4">
      <Terms xmlns="http://schemas.microsoft.com/office/infopath/2007/PartnerControls"/>
    </lcf76f155ced4ddcb4097134ff3c332f>
    <TaxCatchAll xmlns="91495012-2fb5-4bf0-9f81-0b42d3f12194" xsi:nil="true"/>
  </documentManagement>
</p:properties>
</file>

<file path=customXml/itemProps1.xml><?xml version="1.0" encoding="utf-8"?>
<ds:datastoreItem xmlns:ds="http://schemas.openxmlformats.org/officeDocument/2006/customXml" ds:itemID="{76D1EB32-A7D2-4AD0-9183-D610382ACF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E1607C7-7A93-4035-A23F-301A486CA1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c64a94-5b10-4e61-8360-a4091c4beec4"/>
    <ds:schemaRef ds:uri="91495012-2fb5-4bf0-9f81-0b42d3f121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320A0A1-68EF-4CFE-9876-19C3165825BE}">
  <ds:schemaRefs>
    <ds:schemaRef ds:uri="http://schemas.microsoft.com/office/2006/metadata/properties"/>
    <ds:schemaRef ds:uri="http://schemas.microsoft.com/office/infopath/2007/PartnerControls"/>
    <ds:schemaRef ds:uri="02c64a94-5b10-4e61-8360-a4091c4beec4"/>
    <ds:schemaRef ds:uri="91495012-2fb5-4bf0-9f81-0b42d3f1219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845</Words>
  <Application>Microsoft Office PowerPoint</Application>
  <PresentationFormat>Širokoúhlá obrazovka</PresentationFormat>
  <Paragraphs>59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System Font Regular</vt:lpstr>
      <vt:lpstr>Wingdings</vt:lpstr>
      <vt:lpstr>Motiv Office</vt:lpstr>
      <vt:lpstr>Naše auto – samofocení klientem</vt:lpstr>
      <vt:lpstr>Naše auto – samofocení klientem</vt:lpstr>
      <vt:lpstr>Prezentace aplikace PowerPoint</vt:lpstr>
      <vt:lpstr>Prezentace aplikace PowerPoint</vt:lpstr>
      <vt:lpstr>Důležité body</vt:lpstr>
      <vt:lpstr>Procesní informace - detail</vt:lpstr>
      <vt:lpstr>Ukázka emailu pro klienta</vt:lpstr>
      <vt:lpstr>Textace ve smlouvě</vt:lpstr>
      <vt:lpstr>Děkujeme za pozornost! 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Hronek Jan</dc:creator>
  <cp:lastModifiedBy>Křížová Kateřina</cp:lastModifiedBy>
  <cp:revision>19</cp:revision>
  <dcterms:created xsi:type="dcterms:W3CDTF">2022-05-06T07:07:40Z</dcterms:created>
  <dcterms:modified xsi:type="dcterms:W3CDTF">2023-07-14T08:56:47Z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0x010100BE116115D92663439A0D1209D333F379</vt:lpwstr>
  </property>
  <property fmtid="{D5CDD505-2E9C-101B-9397-08002B2CF9AE}" pid="3" name="MSIP_Label_d44a7eb9-e308-4cb8-ad88-b50d70445f3a_Enabled">
    <vt:lpwstr>true</vt:lpwstr>
  </property>
  <property fmtid="{D5CDD505-2E9C-101B-9397-08002B2CF9AE}" pid="4" name="MSIP_Label_d44a7eb9-e308-4cb8-ad88-b50d70445f3a_SetDate">
    <vt:lpwstr>2023-07-14T08:56:47Z</vt:lpwstr>
  </property>
  <property fmtid="{D5CDD505-2E9C-101B-9397-08002B2CF9AE}" pid="5" name="MSIP_Label_d44a7eb9-e308-4cb8-ad88-b50d70445f3a_Method">
    <vt:lpwstr>Privileged</vt:lpwstr>
  </property>
  <property fmtid="{D5CDD505-2E9C-101B-9397-08002B2CF9AE}" pid="6" name="MSIP_Label_d44a7eb9-e308-4cb8-ad88-b50d70445f3a_Name">
    <vt:lpwstr>d44a7eb9-e308-4cb8-ad88-b50d70445f3a</vt:lpwstr>
  </property>
  <property fmtid="{D5CDD505-2E9C-101B-9397-08002B2CF9AE}" pid="7" name="MSIP_Label_d44a7eb9-e308-4cb8-ad88-b50d70445f3a_SiteId">
    <vt:lpwstr>64af2aee-7d6c-49ac-a409-192d3fee73b8</vt:lpwstr>
  </property>
  <property fmtid="{D5CDD505-2E9C-101B-9397-08002B2CF9AE}" pid="8" name="MSIP_Label_d44a7eb9-e308-4cb8-ad88-b50d70445f3a_ActionId">
    <vt:lpwstr>cbf20dd1-2861-4f72-86fb-053bebb10f7d</vt:lpwstr>
  </property>
  <property fmtid="{D5CDD505-2E9C-101B-9397-08002B2CF9AE}" pid="9" name="MSIP_Label_d44a7eb9-e308-4cb8-ad88-b50d70445f3a_ContentBits">
    <vt:lpwstr>1</vt:lpwstr>
  </property>
</Properties>
</file>